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7" r:id="rId4"/>
    <p:sldId id="258" r:id="rId5"/>
    <p:sldId id="274" r:id="rId6"/>
    <p:sldId id="259" r:id="rId7"/>
    <p:sldId id="260" r:id="rId8"/>
    <p:sldId id="261" r:id="rId9"/>
    <p:sldId id="262" r:id="rId10"/>
    <p:sldId id="263" r:id="rId11"/>
    <p:sldId id="264" r:id="rId12"/>
    <p:sldId id="269" r:id="rId13"/>
    <p:sldId id="270" r:id="rId14"/>
    <p:sldId id="265" r:id="rId15"/>
    <p:sldId id="266" r:id="rId16"/>
    <p:sldId id="267" r:id="rId17"/>
    <p:sldId id="268" r:id="rId18"/>
    <p:sldId id="271" r:id="rId19"/>
    <p:sldId id="275" r:id="rId20"/>
    <p:sldId id="276" r:id="rId21"/>
    <p:sldId id="273" r:id="rId2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AABD3-7B00-4149-8B7B-DB4A96AE03C8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6FE31-1CB6-4E57-8779-51CA6265C8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044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11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12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13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14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15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16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17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18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19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20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2E25E0A5-4149-417F-8D43-B10BD35ACE1C}" type="slidenum">
              <a:rPr lang="ru-RU" altLang="ru-RU"/>
              <a:pPr/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vetlana.Lyubina@tatar.ru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3395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750" y="-1489"/>
            <a:ext cx="9175750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6405335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9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9" y="201401"/>
            <a:ext cx="1296142" cy="128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183560" y="4437112"/>
            <a:ext cx="3888432" cy="690308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1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С.Б. Любина</a:t>
            </a:r>
            <a:endParaRPr lang="ru-RU" sz="1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Ведущий консультант отдела общего образования и итоговой аттестации обучающихся </a:t>
            </a:r>
          </a:p>
          <a:p>
            <a:pPr algn="l">
              <a:spcBef>
                <a:spcPts val="0"/>
              </a:spcBef>
              <a:defRPr/>
            </a:pPr>
            <a:r>
              <a:rPr lang="ru-RU" sz="1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Министерства образования </a:t>
            </a:r>
            <a:r>
              <a:rPr lang="ru-RU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науки Республики Татарстан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84882" y="2436432"/>
            <a:ext cx="697423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Оценка качества образования в начальной школе в соответствии с ФГОС в 2015 году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(организация и проведение)</a:t>
            </a:r>
          </a:p>
        </p:txBody>
      </p:sp>
    </p:spTree>
    <p:extLst>
      <p:ext uri="{BB962C8B-B14F-4D97-AF65-F5344CB8AC3E}">
        <p14:creationId xmlns:p14="http://schemas.microsoft.com/office/powerpoint/2010/main" xmlns="" val="10084340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139450"/>
            <a:ext cx="7056398" cy="76927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Тиражирование материалов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1301000" y="998986"/>
            <a:ext cx="7663488" cy="5310334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b="1" dirty="0"/>
              <a:t>Для проведения итоговых работ для оценки </a:t>
            </a:r>
            <a:r>
              <a:rPr lang="ru-RU" b="1" dirty="0" err="1"/>
              <a:t>метапредметных</a:t>
            </a:r>
            <a:r>
              <a:rPr lang="ru-RU" b="1" dirty="0"/>
              <a:t> результатов (читательской грамотности)</a:t>
            </a:r>
            <a:r>
              <a:rPr lang="ru-RU" dirty="0"/>
              <a:t> в каждый класс тиражируются измерительные материалы также по числу учащихся в классе (каждый вариант итоговой работы тиражируется в количестве 1/4 от числа учащихся в классе), один экземпляр руководства по организации и проведению итоговой работы для учащихся 4 классов (оценка </a:t>
            </a:r>
            <a:r>
              <a:rPr lang="ru-RU" dirty="0" err="1"/>
              <a:t>метапредметных</a:t>
            </a:r>
            <a:r>
              <a:rPr lang="ru-RU" dirty="0"/>
              <a:t> результатов). </a:t>
            </a: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Измерительные материалы для оценки </a:t>
            </a:r>
            <a:r>
              <a:rPr lang="ru-RU" dirty="0" err="1"/>
              <a:t>метапредметных</a:t>
            </a:r>
            <a:r>
              <a:rPr lang="ru-RU" dirty="0"/>
              <a:t> результатов в ходе проектной деятельности включают следующие групповые проекты:</a:t>
            </a:r>
          </a:p>
          <a:p>
            <a:pPr marL="0" indent="0">
              <a:buNone/>
            </a:pPr>
            <a:r>
              <a:rPr lang="ru-RU" dirty="0"/>
              <a:t>- Познавательный проект «Что мы знаем о Земле».</a:t>
            </a:r>
          </a:p>
          <a:p>
            <a:pPr marL="0" indent="0">
              <a:buNone/>
            </a:pPr>
            <a:r>
              <a:rPr lang="ru-RU" dirty="0"/>
              <a:t>- Конструкторский проект «Детская площадка». </a:t>
            </a:r>
          </a:p>
          <a:p>
            <a:pPr marL="0" indent="0">
              <a:buNone/>
            </a:pPr>
            <a:r>
              <a:rPr lang="ru-RU" dirty="0"/>
              <a:t>- Исследовательский проект «Опрос «Как мы проводим свободное время».</a:t>
            </a:r>
          </a:p>
          <a:p>
            <a:pPr>
              <a:buFontTx/>
              <a:buChar char="-"/>
            </a:pPr>
            <a:r>
              <a:rPr lang="ru-RU" dirty="0" smtClean="0"/>
              <a:t>Социальный </a:t>
            </a:r>
            <a:r>
              <a:rPr lang="ru-RU" dirty="0"/>
              <a:t>проект «Помоги будущему первокласснику</a:t>
            </a:r>
            <a:r>
              <a:rPr lang="ru-RU" dirty="0" smtClean="0"/>
              <a:t>».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    Образовательные </a:t>
            </a:r>
            <a:r>
              <a:rPr lang="ru-RU" dirty="0"/>
              <a:t>организации самостоятельно выбирают темы проектов. При этом оптимальным вариантом организации является выполнение одного проекта в классе</a:t>
            </a: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рекомендуется собрать и сохранить отдельные примеры проектной деятельности (промежуточных и итоговых продуктов, созданных учащимися: листы планирования и продвижения, листы самооценки, фрагменты фото- и видеосъемки).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7990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274638"/>
            <a:ext cx="705639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работ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Проверка работ </a:t>
            </a:r>
            <a:r>
              <a:rPr lang="ru-RU" dirty="0" err="1" smtClean="0"/>
              <a:t>обучающихсяпо</a:t>
            </a:r>
            <a:r>
              <a:rPr lang="ru-RU" dirty="0" smtClean="0"/>
              <a:t> математике, русскому языку, окружающему миру </a:t>
            </a:r>
            <a:r>
              <a:rPr lang="ru-RU" dirty="0"/>
              <a:t>осуществляется муниципальными предметными комиссиями</a:t>
            </a: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Ввод данных </a:t>
            </a:r>
            <a:r>
              <a:rPr lang="ru-RU" dirty="0" smtClean="0"/>
              <a:t>тестирования по предметам </a:t>
            </a:r>
            <a:r>
              <a:rPr lang="ru-RU" dirty="0"/>
              <a:t>в электронные формы после проверки осуществляется комиссией технических специалистов, сформированной муниципальным органом управления образования</a:t>
            </a: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Проверка работ по оценке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результатов (читательская грамотность, проектная деятельность) осуществляется школьными комиссиями, ввод данных в электронные формы – школьные комиссии.</a:t>
            </a:r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7990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30402" y="274638"/>
            <a:ext cx="7056397" cy="77809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процедур оценки качества начального общего образования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403648" y="1412776"/>
            <a:ext cx="7283152" cy="4713387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Обучающиеся 4 классов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Организатор тестирования – учитель, не работающий в тестируемом классе и не являющийся специалистом по тестируемому предмету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Независимый наблюдатель, обеспечивающий достоверность результатов процедуры оценки индивидуальных достижений обучающихся во время проведения тестирования (</a:t>
            </a:r>
            <a:r>
              <a:rPr lang="ru-RU" dirty="0" smtClean="0">
                <a:solidFill>
                  <a:srgbClr val="FF0000"/>
                </a:solidFill>
              </a:rPr>
              <a:t>определяются муниципальными органами управления образованием из числа членов родительских комитетов, чьи дети не являются участниками мониторинга, представителей общественности)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Учитель, преподающий в начальных классах, в которых проводится тестирование (участие при анализе результатов тестирования)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672407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30402" y="274638"/>
            <a:ext cx="7056397" cy="778098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процедур оценки качества начального общего образования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403648" y="1412776"/>
            <a:ext cx="7283152" cy="471338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Администрация образовательной организации (директор и его заместители)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Ответственные лица, назначенные приказами директоров образовательных организаций и руководителей органов управления образованием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Руководители органов управления образованием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Методисты, специалисты по вопросам оценки качества образования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236839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274638"/>
            <a:ext cx="7056398" cy="850106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Министерство образования и науки Республики Татарстан: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971600" y="1124744"/>
            <a:ext cx="7920880" cy="5184576"/>
          </a:xfrm>
        </p:spPr>
        <p:txBody>
          <a:bodyPr>
            <a:normAutofit fontScale="77500" lnSpcReduction="20000"/>
          </a:bodyPr>
          <a:lstStyle/>
          <a:p>
            <a:pPr marL="457200" lvl="1" indent="0">
              <a:buNone/>
            </a:pPr>
            <a:r>
              <a:rPr lang="ru-RU" dirty="0" smtClean="0"/>
              <a:t>- </a:t>
            </a:r>
            <a:r>
              <a:rPr lang="ru-RU" sz="3100" dirty="0"/>
              <a:t>обеспечивает взаимодействие с Центром оценки качества образования Института содержания и методов обучения Российской академии образования по вопросам организации и проведения процедур оценки качества начального общего образования;</a:t>
            </a:r>
          </a:p>
          <a:p>
            <a:r>
              <a:rPr lang="ru-RU" sz="3100" dirty="0"/>
              <a:t>- осуществляет нормативное правовое обеспечение мониторинга в пределах своей компетенции;</a:t>
            </a:r>
          </a:p>
          <a:p>
            <a:r>
              <a:rPr lang="ru-RU" sz="3100" dirty="0"/>
              <a:t>- распределяет в пределах своей компетенции функции по ответственным исполнителям организации и проведению мониторинга;</a:t>
            </a:r>
          </a:p>
          <a:p>
            <a:r>
              <a:rPr lang="ru-RU" sz="3100" dirty="0"/>
              <a:t>- обеспечивает информирование участников образовательного процесса и общественности о работах по подготовке и проведению мониторинга через сайт Министерства;</a:t>
            </a:r>
          </a:p>
          <a:p>
            <a:r>
              <a:rPr lang="ru-RU" sz="3100" dirty="0"/>
              <a:t>- осуществляет контроль за соблюдением процедур оценки качества начального общего образования.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7990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274638"/>
            <a:ext cx="7056398" cy="922114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органы управления образованием: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971600" y="1196752"/>
            <a:ext cx="7920880" cy="511256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- обеспечивают взаимодействие с МО и Н РТ, ГБУ «РЦМКО», общеобразовательными учреждениями, родителями и обучающимися;</a:t>
            </a:r>
          </a:p>
          <a:p>
            <a:r>
              <a:rPr lang="ru-RU" dirty="0"/>
              <a:t>- назначают муниципальных координаторов, ответственных за проведение мониторинга;</a:t>
            </a:r>
          </a:p>
          <a:p>
            <a:r>
              <a:rPr lang="ru-RU" dirty="0"/>
              <a:t>- обеспечивают доставку материалов (анкет) в образовательные организации, а также  передачу бланков анкет координатору для дальнейшей передачи и обработки в «РЦМКО»;</a:t>
            </a:r>
          </a:p>
          <a:p>
            <a:r>
              <a:rPr lang="ru-RU" dirty="0"/>
              <a:t>- осуществляют передачу КИМ в ОО в день тестирования;</a:t>
            </a:r>
          </a:p>
          <a:p>
            <a:r>
              <a:rPr lang="ru-RU" dirty="0"/>
              <a:t>- организуют деятельность муниципальных предметных комиссий по проверке работ </a:t>
            </a:r>
            <a:r>
              <a:rPr lang="ru-RU" dirty="0" smtClean="0"/>
              <a:t>предметной области обучающихся </a:t>
            </a:r>
            <a:r>
              <a:rPr lang="ru-RU" dirty="0"/>
              <a:t>4 классов;</a:t>
            </a:r>
          </a:p>
          <a:p>
            <a:r>
              <a:rPr lang="ru-RU" dirty="0"/>
              <a:t>- организуют работу муниципальной комиссии по вводу данных тестирования в электронные формы после проверки;</a:t>
            </a:r>
          </a:p>
          <a:p>
            <a:r>
              <a:rPr lang="ru-RU" dirty="0"/>
              <a:t>- обеспечивают независимое наблюдение при проведении мониторинга. 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92712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274638"/>
            <a:ext cx="7056398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Образовательные организации:</a:t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971600" y="1268760"/>
            <a:ext cx="7715200" cy="496855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- создают </a:t>
            </a:r>
            <a:r>
              <a:rPr lang="ru-RU" dirty="0"/>
              <a:t>условия и обеспечивают соблюдение процедуры проведения  мониторинга;</a:t>
            </a:r>
          </a:p>
          <a:p>
            <a:r>
              <a:rPr lang="ru-RU" dirty="0"/>
              <a:t>- организуют и проводят инструктаж по заполнению бланков анкет;</a:t>
            </a:r>
          </a:p>
          <a:p>
            <a:r>
              <a:rPr lang="ru-RU" dirty="0"/>
              <a:t>- назначают школьных координаторов, ответственных за организацию,  проведение  и  передачу материалов мониторинга муниципальному координатору;</a:t>
            </a:r>
          </a:p>
          <a:p>
            <a:r>
              <a:rPr lang="ru-RU" dirty="0"/>
              <a:t>- осуществляют качественную распечатку КИМ;</a:t>
            </a:r>
          </a:p>
          <a:p>
            <a:r>
              <a:rPr lang="ru-RU" dirty="0"/>
              <a:t>- обеспечивают проведение тестирования и анкетирования в образовательных </a:t>
            </a:r>
            <a:r>
              <a:rPr lang="ru-RU" dirty="0" smtClean="0"/>
              <a:t>организациях;</a:t>
            </a:r>
          </a:p>
          <a:p>
            <a:r>
              <a:rPr lang="ru-RU" dirty="0" smtClean="0"/>
              <a:t>- осуществляют проверку работ по оценке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результатов, ввод данных в электронные формы</a:t>
            </a:r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92712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274638"/>
            <a:ext cx="7056398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ГБУ «Республиканский центр мониторинга качества образования»</a:t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971600" y="1268760"/>
            <a:ext cx="7715200" cy="504056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осуществляют распечатку и передачу в муниципальные образования бланков анкет для родителей, обучающихся;</a:t>
            </a:r>
          </a:p>
          <a:p>
            <a:r>
              <a:rPr lang="ru-RU" dirty="0"/>
              <a:t>- обеспечивают материалами тестирования, осуществляют организацию технического сопровождения. </a:t>
            </a:r>
          </a:p>
          <a:p>
            <a:r>
              <a:rPr lang="ru-RU" dirty="0"/>
              <a:t>- осуществляют первичную обработку данных тестирования и получение первичных форм статистических отчетов.</a:t>
            </a:r>
          </a:p>
          <a:p>
            <a:r>
              <a:rPr lang="ru-RU" dirty="0"/>
              <a:t>- анализируют полученные материалы на предмет выявления недостоверных данных и технических сбоев.</a:t>
            </a:r>
          </a:p>
          <a:p>
            <a:r>
              <a:rPr lang="ru-RU" dirty="0"/>
              <a:t>- осуществляют передачу форм статистических отчетов в образовательные организации.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92712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139449"/>
            <a:ext cx="7056398" cy="1129311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Ответственность за информационную безопасность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1301000" y="1412776"/>
            <a:ext cx="7385799" cy="489654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Ответственность за информационную безопасность при работе с информацией ограниченного доступа несут все категории должностных лиц, имеющие отношение к организации и проведению мониторинга.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При проведении мониторинга необходимо обеспечить конфиденциальность и информационную безопасность полученных измерительных материалов.     Полученные материалы до и после проведения тестирования не должны быть размещены на сайтах образовательных организаций, регионального центра оценки качества образования, муниципальных органов управления образованием или других организаций.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88693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139449"/>
            <a:ext cx="7056398" cy="1129311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Международные исследования: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PISA-2015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TIMSS-2015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1301000" y="1412776"/>
            <a:ext cx="7385799" cy="4896544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PISA-2015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7 образовательных организаций (оценка образовательных достижений 15-летних учащихся)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TIMSS-2015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 классы – 6 образовательных организаций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TIMSS-2015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классы – 6 образовательных организаций (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TIMSS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национальное исследование качества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граждановедческого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образования)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TIMSS-2015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классы – 2 образовательных организации (национальное исследование качества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граждановедческого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образования)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TIMSS-2015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 классы – 11 образовательных организаций (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TIMSS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углубленной математике и физике)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TIMSS-2015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 классы – 11 образовательных организаций (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TIMSS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углубленной физике)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88693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274638"/>
            <a:ext cx="705639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Нормативное сопровождение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1301000" y="1600200"/>
            <a:ext cx="7385799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Стратегия развития образования в Республике Татарстан на 2010-2015 годы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Приказ Министерства образования и науки РТ «О проведении мониторинга оценки качества образования в начальной школе в соответствии с ФГОС в Республике </a:t>
            </a:r>
            <a:r>
              <a:rPr lang="ru-RU" dirty="0"/>
              <a:t>Т</a:t>
            </a:r>
            <a:r>
              <a:rPr lang="ru-RU" dirty="0" smtClean="0"/>
              <a:t>атарстан в 2014-2015 учебном году»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Регламент проведения процедур оценки качества начального образования в соответствии с ФГОС в 2015 году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952930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139449"/>
            <a:ext cx="7056398" cy="1129311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Расписание проведения международных исследований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49255779"/>
              </p:ext>
            </p:extLst>
          </p:nvPr>
        </p:nvGraphicFramePr>
        <p:xfrm>
          <a:off x="1187624" y="1556792"/>
          <a:ext cx="7527779" cy="4697173"/>
        </p:xfrm>
        <a:graphic>
          <a:graphicData uri="http://schemas.openxmlformats.org/drawingml/2006/table">
            <a:tbl>
              <a:tblPr/>
              <a:tblGrid>
                <a:gridCol w="2314727"/>
                <a:gridCol w="5213052"/>
              </a:tblGrid>
              <a:tr h="49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Дата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Международное исследование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13 апреля 2015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PISA</a:t>
                      </a:r>
                      <a:r>
                        <a:rPr lang="ru-RU" sz="1800">
                          <a:latin typeface="Calibri"/>
                          <a:ea typeface="Times New Roman"/>
                          <a:cs typeface="Times New Roman"/>
                        </a:rPr>
                        <a:t>-2015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14 апреля 2015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Times New Roman"/>
                          <a:cs typeface="Times New Roman"/>
                        </a:rPr>
                        <a:t>PISA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-2015 (финансовая грамотность)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16 апреля 2015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Times New Roman"/>
                          <a:cs typeface="Times New Roman"/>
                        </a:rPr>
                        <a:t>TIMSS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 4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20 апреля 2015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Times New Roman"/>
                          <a:cs typeface="Times New Roman"/>
                        </a:rPr>
                        <a:t>TIMSS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 11 классы (углубленная математика и физика)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21 апреля 2015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Times New Roman"/>
                          <a:cs typeface="Times New Roman"/>
                        </a:rPr>
                        <a:t>TIMSS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 11 классы (углубленная физика)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22 апреля 2015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Times New Roman"/>
                          <a:cs typeface="Times New Roman"/>
                        </a:rPr>
                        <a:t>TIMSS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 8 классы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23 апреля 2015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Times New Roman"/>
                          <a:cs typeface="Times New Roman"/>
                        </a:rPr>
                        <a:t>TIMSS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 8 классы (</a:t>
                      </a:r>
                      <a:r>
                        <a:rPr lang="ru-RU" sz="1800" dirty="0" err="1">
                          <a:latin typeface="Calibri"/>
                          <a:ea typeface="Times New Roman"/>
                          <a:cs typeface="Times New Roman"/>
                        </a:rPr>
                        <a:t>граждановедение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Times New Roman"/>
                        </a:rPr>
                        <a:t>24, 25 апреля 2015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Times New Roman"/>
                        </a:rPr>
                        <a:t>Доставка материалов исследований в ГБУ «РЦМКО»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388693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187" y="-20191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1691680" y="260648"/>
            <a:ext cx="6995120" cy="11569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971600" y="1600200"/>
            <a:ext cx="7715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Tx/>
              <a:buChar char="-"/>
            </a:pP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30402" y="1916832"/>
            <a:ext cx="69740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algn="ctr"/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Любина Светлана Борисовна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-mail: 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Svetlana.Lyubina@tatar.ru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ел: (843) 294-95-63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43502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630402" y="220887"/>
            <a:ext cx="7056397" cy="7780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Оценка качества образования в начальной школе в соответствии с ФГОС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Республике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атарстан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115616" y="1412776"/>
            <a:ext cx="7571184" cy="4713387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Апрель 2015 года обучающиеся 4 классов (100% охват)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Институт образования НИУ «Высшая школа экономики», Центр оценки качества образования Института содержания и методов обучения Российской академии образования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dirty="0" smtClean="0"/>
              <a:t>Материалы </a:t>
            </a:r>
            <a:r>
              <a:rPr lang="ru-RU" altLang="ru-RU" dirty="0"/>
              <a:t>по мониторингу оценки качества начального образования, </a:t>
            </a:r>
            <a:r>
              <a:rPr lang="ru-RU" altLang="ru-RU" dirty="0" smtClean="0">
                <a:cs typeface="Times New Roman" pitchFamily="18" charset="0"/>
              </a:rPr>
              <a:t>документы, регламентирующие </a:t>
            </a:r>
            <a:r>
              <a:rPr lang="ru-RU" altLang="ru-RU" dirty="0">
                <a:cs typeface="Times New Roman" pitchFamily="18" charset="0"/>
              </a:rPr>
              <a:t>разработку КИМ (</a:t>
            </a:r>
            <a:r>
              <a:rPr lang="ru-RU" altLang="ru-RU" dirty="0" smtClean="0">
                <a:cs typeface="Times New Roman" pitchFamily="18" charset="0"/>
              </a:rPr>
              <a:t>кодификаторы, спецификации </a:t>
            </a:r>
            <a:r>
              <a:rPr lang="ru-RU" altLang="ru-RU" dirty="0">
                <a:cs typeface="Times New Roman" pitchFamily="18" charset="0"/>
              </a:rPr>
              <a:t>и </a:t>
            </a:r>
            <a:r>
              <a:rPr lang="ru-RU" altLang="ru-RU" dirty="0" smtClean="0">
                <a:cs typeface="Times New Roman" pitchFamily="18" charset="0"/>
              </a:rPr>
              <a:t>демоверсии) </a:t>
            </a:r>
            <a:r>
              <a:rPr lang="ru-RU" altLang="ru-RU" dirty="0" smtClean="0"/>
              <a:t>размещены </a:t>
            </a:r>
            <a:r>
              <a:rPr lang="ru-RU" altLang="ru-RU" dirty="0"/>
              <a:t>на сайте Центра оценки качества образования ИСМО РАО: </a:t>
            </a:r>
            <a:r>
              <a:rPr lang="en-US" altLang="ru-RU" dirty="0">
                <a:solidFill>
                  <a:srgbClr val="FF0000"/>
                </a:solidFill>
                <a:latin typeface="Times New Roman" pitchFamily="18" charset="0"/>
              </a:rPr>
              <a:t>http://centeroko.ru/fgos/fgos_pub.htm </a:t>
            </a:r>
            <a:endParaRPr lang="ru-RU" altLang="ru-RU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85012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274638"/>
            <a:ext cx="7056398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проведения мероприятий по проекту «Оценка качества образования в начальной школе в соответствии с ФГОС в 2015 году»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71012321"/>
              </p:ext>
            </p:extLst>
          </p:nvPr>
        </p:nvGraphicFramePr>
        <p:xfrm>
          <a:off x="1403648" y="1268764"/>
          <a:ext cx="7560840" cy="5181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2"/>
                <a:gridCol w="5832648"/>
              </a:tblGrid>
              <a:tr h="335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Сроки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Перечень мероприятий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1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1-6 апреля 2015 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Направление в регионы материалов для подготовки к проведению процедур оценки качества начального образования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1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6 апреля 2015 г.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14.00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Вебинар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«Организация и проведение процедур оценки качества начального образования в соответствии с ФГОС в 2015 году»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8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7 апреля 2015 г.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10.00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Совещание по организации и проведению процедур оценки качества начального образования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8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10-14 апреля 2015 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Мероприятия по оценке личностных результатов, анкетирование родителей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543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15-21 апреля 2015 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Мероприятия по оценке 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</a:rPr>
                        <a:t>метапредметных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 результатов: читательская грамотность и проектная деятельность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8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22-30 апреля 2015 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Итоговые работы по математике, русскому языку, окружающему миру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8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1-15 мая 2015 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Проверка работ учащихся, внесение полученных данных в электронные формы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3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15-20 мая 2015 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Получение результатов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7990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274638"/>
            <a:ext cx="7056398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Расписание проведения процедур оценки качества начального образования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71012321"/>
              </p:ext>
            </p:extLst>
          </p:nvPr>
        </p:nvGraphicFramePr>
        <p:xfrm>
          <a:off x="1403648" y="1268764"/>
          <a:ext cx="7560840" cy="47129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2"/>
                <a:gridCol w="5832648"/>
              </a:tblGrid>
              <a:tr h="335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Даты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Перечень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процедур оценки качества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87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16,17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апреля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2015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Прием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анкет в ГБУ «РЦМКО» (по согласованию с районами)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апреля 2015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Оценка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метапредметных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результатов: читательская грамотность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8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апреля 2015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Оценка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метапредметных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результатов: проектная деятельность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99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16-21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апреля 2015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Проверка работ учащихся школьными комиссиями, внесение полученных данных в электронные формы школьными комиссиями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8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22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апреля 2015 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Итоговая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работа по русскому языку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24апреля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2015 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Итоговая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работа по математике         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88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апреля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2015 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Итоговая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работа по окружающему миру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3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23-30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/>
                        </a:rPr>
                        <a:t> апреля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2015 г.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Проверка работ учащихся муниципальными комиссиями, внесение полученных данных в электронные формы муниципальными комиссиями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26" marR="66526" marT="92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7990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274638"/>
            <a:ext cx="705639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Мониторинговые исследования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1301000" y="1600200"/>
            <a:ext cx="7385799" cy="45259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При проведении мониторинга используются стандартизированные измерительные материалы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Задания мониторинга ориентированы в основном не на проверку освоения знаний и умений, а на оценку способности учащихся применять эти знания и умения в различных ситуациях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Результаты ориентированы на управление качеством образования на различных уровнях, представляются по региону, образовательным организациям, классам, отдельным учащимся, отдельным планируемым результатам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7990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274638"/>
            <a:ext cx="7056398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проведении мониторинга будет оцениваться:</a:t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-  </a:t>
            </a:r>
            <a:r>
              <a:rPr lang="ru-RU" dirty="0"/>
              <a:t>индивидуальная подготовка выпускников начальной школы по двум основным предметам: математике и русскому языку, а также по предмету «окружающий мир»; </a:t>
            </a:r>
            <a:endParaRPr lang="ru-RU" dirty="0" smtClean="0"/>
          </a:p>
          <a:p>
            <a:r>
              <a:rPr lang="ru-RU" dirty="0" smtClean="0"/>
              <a:t> - </a:t>
            </a:r>
            <a:r>
              <a:rPr lang="ru-RU" dirty="0" err="1" smtClean="0"/>
              <a:t>сформированность</a:t>
            </a:r>
            <a:r>
              <a:rPr lang="ru-RU" dirty="0" smtClean="0"/>
              <a:t> </a:t>
            </a:r>
            <a:r>
              <a:rPr lang="ru-RU" dirty="0"/>
              <a:t>основных </a:t>
            </a:r>
            <a:r>
              <a:rPr lang="ru-RU" dirty="0" err="1"/>
              <a:t>метапредметных</a:t>
            </a:r>
            <a:r>
              <a:rPr lang="ru-RU" dirty="0"/>
              <a:t> результатов: письменная работа с текстом (читательская грамотность);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 err="1" smtClean="0"/>
              <a:t>сформированность</a:t>
            </a:r>
            <a:r>
              <a:rPr lang="ru-RU" dirty="0" smtClean="0"/>
              <a:t> </a:t>
            </a:r>
            <a:r>
              <a:rPr lang="ru-RU" dirty="0"/>
              <a:t>коммуникативных и регулятивных результатов в ходе проектной деятельности; </a:t>
            </a:r>
            <a:endParaRPr lang="ru-RU" dirty="0" smtClean="0"/>
          </a:p>
          <a:p>
            <a:r>
              <a:rPr lang="ru-RU" dirty="0" smtClean="0"/>
              <a:t>- уровень </a:t>
            </a:r>
            <a:r>
              <a:rPr lang="ru-RU" dirty="0"/>
              <a:t>развития личностных действий (самооценка, отношение, мотивация, моральные дилеммы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</a:t>
            </a:r>
            <a:r>
              <a:rPr lang="ru-RU" dirty="0"/>
              <a:t>Для объяснения полученных результатов будет собрана дополнительная контекстная информация от учителей и родителей обучающихся.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7990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139449"/>
            <a:ext cx="7056398" cy="105730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Материалы для проведения мониторинга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971600" y="1268760"/>
            <a:ext cx="7992888" cy="5112568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- </a:t>
            </a:r>
            <a:r>
              <a:rPr lang="ru-RU" sz="3300" dirty="0"/>
              <a:t>измерительные материалы по математике (4 варианта на 1 урок) с рекомендациями по проведению и проверке работ учащихся и электронными формами для ввода данных и их первичной обработки</a:t>
            </a:r>
            <a:r>
              <a:rPr lang="ru-RU" sz="3300" dirty="0" smtClean="0"/>
              <a:t>;</a:t>
            </a:r>
          </a:p>
          <a:p>
            <a:r>
              <a:rPr lang="ru-RU" sz="3300" dirty="0" smtClean="0"/>
              <a:t>- </a:t>
            </a:r>
            <a:r>
              <a:rPr lang="ru-RU" sz="3300" dirty="0"/>
              <a:t>измерительные материалы по русскому языку (4 варианта на 1 урок) с рекомендациями по проведению и проверке работ учащихся и электронными формами для ввода данных и их первичной обработки;</a:t>
            </a:r>
          </a:p>
          <a:p>
            <a:r>
              <a:rPr lang="ru-RU" sz="3300" dirty="0"/>
              <a:t>- измерительные материалы для оценки </a:t>
            </a:r>
            <a:r>
              <a:rPr lang="ru-RU" sz="3300" dirty="0" err="1"/>
              <a:t>метапредметных</a:t>
            </a:r>
            <a:r>
              <a:rPr lang="ru-RU" sz="3300" dirty="0"/>
              <a:t> результатов: комплект, состоящий из двух частей: комплексной письменной работы (4 варианта на 1 урок) и группового проекта (4 варианта на 1-2 урока в зависимости от подготовки учащихся) с рекомендациями по проведению и проверке работ учащихся и электронными формами для ввода данных и их первичной обработки;</a:t>
            </a:r>
          </a:p>
          <a:p>
            <a:r>
              <a:rPr lang="ru-RU" sz="3300" dirty="0"/>
              <a:t>- измерительные материалы для оценки личностных результатов,  рассчитанные на 1 урок (40 мин.), с рекомендациями по проведению предложенных методик.</a:t>
            </a:r>
          </a:p>
          <a:p>
            <a:r>
              <a:rPr lang="ru-RU" sz="3300" dirty="0"/>
              <a:t>Анкеты для родителей будут представлены на электронных носителях или на машиночитаемых бланках. </a:t>
            </a:r>
            <a:endParaRPr lang="ru-RU" sz="3300" dirty="0" smtClean="0"/>
          </a:p>
          <a:p>
            <a:r>
              <a:rPr lang="ru-RU" sz="3300" dirty="0" smtClean="0"/>
              <a:t>Анкеты </a:t>
            </a:r>
            <a:r>
              <a:rPr lang="ru-RU" sz="3300" dirty="0"/>
              <a:t>для учителей войдут в электронный пакет для ввода результатов тестирования.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7990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55576" y="6448567"/>
            <a:ext cx="8299103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0" y="8001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630402" y="274638"/>
            <a:ext cx="705639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Размещение и тиражирование материалов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4"/>
          <p:cNvSpPr>
            <a:spLocks noGrp="1"/>
          </p:cNvSpPr>
          <p:nvPr>
            <p:ph idx="1"/>
          </p:nvPr>
        </p:nvSpPr>
        <p:spPr>
          <a:xfrm>
            <a:off x="1301000" y="1600200"/>
            <a:ext cx="7385799" cy="452596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Измерительные материалы размещаются</a:t>
            </a:r>
            <a:r>
              <a:rPr lang="ru-RU" b="1" dirty="0"/>
              <a:t> </a:t>
            </a:r>
            <a:r>
              <a:rPr lang="ru-RU" dirty="0"/>
              <a:t>на </a:t>
            </a:r>
            <a:r>
              <a:rPr lang="en-US" dirty="0"/>
              <a:t>FTP</a:t>
            </a:r>
            <a:r>
              <a:rPr lang="ru-RU" dirty="0"/>
              <a:t> сервере-11 (в день тестирования в 7.00).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Печать измерительных материалов осуществляется в образовательных организациях. </a:t>
            </a:r>
            <a:r>
              <a:rPr lang="ru-RU" u="sng" dirty="0"/>
              <a:t>При тиражировании измерительных материалов по математике необходимо обратить внимание на сохранение размеров рисунков</a:t>
            </a:r>
            <a:r>
              <a:rPr lang="ru-RU" dirty="0"/>
              <a:t>. В некоторых заданиях по математике требуется измерить отдельные объекты, и ответ оценивается в зависимости от точности измерения</a:t>
            </a: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/>
              <a:t>По каждому предмету</a:t>
            </a:r>
            <a:r>
              <a:rPr lang="ru-RU" dirty="0"/>
              <a:t> в каждый класс тиражируются контрольные измерительные материалы по числу учащихся в классе (каждый вариант итоговой работы тиражируется в количестве 1/4 от числа учащихся в классе), один экземпляр руководства по организации и проведению тестирования учащихся 4 классов по математике и русскому языку за курс начальной школы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pic>
        <p:nvPicPr>
          <p:cNvPr id="10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9449"/>
            <a:ext cx="658802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79907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1943</Words>
  <Application>Microsoft Office PowerPoint</Application>
  <PresentationFormat>Экран (4:3)</PresentationFormat>
  <Paragraphs>201</Paragraphs>
  <Slides>21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Нормативное сопровождение</vt:lpstr>
      <vt:lpstr>Оценка качества образования в начальной школе в соответствии с ФГОС  в Республике Татарстан</vt:lpstr>
      <vt:lpstr>План проведения мероприятий по проекту «Оценка качества образования в начальной школе в соответствии с ФГОС в 2015 году» </vt:lpstr>
      <vt:lpstr>Расписание проведения процедур оценки качества начального образования </vt:lpstr>
      <vt:lpstr>Мониторинговые исследования</vt:lpstr>
      <vt:lpstr>При проведении мониторинга будет оцениваться: </vt:lpstr>
      <vt:lpstr>Материалы для проведения мониторинга</vt:lpstr>
      <vt:lpstr>Размещение и тиражирование материалов</vt:lpstr>
      <vt:lpstr>Тиражирование материалов</vt:lpstr>
      <vt:lpstr>Проверка работ</vt:lpstr>
      <vt:lpstr>Участники процедур оценки качества начального общего образования</vt:lpstr>
      <vt:lpstr>Участники процедур оценки качества начального общего образования</vt:lpstr>
      <vt:lpstr>Министерство образования и науки Республики Татарстан: </vt:lpstr>
      <vt:lpstr>Муниципальные органы управления образованием: </vt:lpstr>
      <vt:lpstr>Образовательные организации: </vt:lpstr>
      <vt:lpstr>ГБУ «Республиканский центр мониторинга качества образования» </vt:lpstr>
      <vt:lpstr>Ответственность за информационную безопасность</vt:lpstr>
      <vt:lpstr>Международные исследования: PISA-2015, TIMSS-2015</vt:lpstr>
      <vt:lpstr>Расписание проведения международных исследований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ege2</dc:creator>
  <cp:lastModifiedBy>Гимназия</cp:lastModifiedBy>
  <cp:revision>21</cp:revision>
  <cp:lastPrinted>2015-04-06T08:59:32Z</cp:lastPrinted>
  <dcterms:created xsi:type="dcterms:W3CDTF">2015-04-06T06:48:46Z</dcterms:created>
  <dcterms:modified xsi:type="dcterms:W3CDTF">2015-04-09T04:46:00Z</dcterms:modified>
</cp:coreProperties>
</file>